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58" d="100"/>
          <a:sy n="58" d="100"/>
        </p:scale>
        <p:origin x="90" y="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98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981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010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658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162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921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030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038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85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989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813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293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9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052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1889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fif"/><Relationship Id="rId5" Type="http://schemas.openxmlformats.org/officeDocument/2006/relationships/image" Target="../media/image14.jfif"/><Relationship Id="rId4" Type="http://schemas.openxmlformats.org/officeDocument/2006/relationships/image" Target="../media/image13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fif"/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jf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jf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55433" y="174576"/>
            <a:ext cx="10836567" cy="1123545"/>
          </a:xfrm>
        </p:spPr>
        <p:txBody>
          <a:bodyPr/>
          <a:lstStyle/>
          <a:p>
            <a:r>
              <a:rPr lang="es-ES" dirty="0" err="1" smtClean="0"/>
              <a:t>Interacció</a:t>
            </a:r>
            <a:r>
              <a:rPr lang="es-ES" dirty="0" smtClean="0"/>
              <a:t> i </a:t>
            </a:r>
            <a:r>
              <a:rPr lang="es-ES" dirty="0" err="1" smtClean="0"/>
              <a:t>Disseny</a:t>
            </a:r>
            <a:r>
              <a:rPr lang="es-ES" dirty="0" smtClean="0"/>
              <a:t> </a:t>
            </a:r>
            <a:r>
              <a:rPr lang="es-ES" dirty="0" err="1" smtClean="0"/>
              <a:t>d’Interfícies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7554" y="5497415"/>
            <a:ext cx="10572000" cy="1657364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tx1">
                    <a:lumMod val="65000"/>
                  </a:schemeClr>
                </a:solidFill>
              </a:rPr>
              <a:t>Eudald Garrofé				</a:t>
            </a:r>
            <a:r>
              <a:rPr lang="es-ES" dirty="0">
                <a:solidFill>
                  <a:schemeClr val="tx1">
                    <a:lumMod val="65000"/>
                  </a:schemeClr>
                </a:solidFill>
              </a:rPr>
              <a:t>Miquel </a:t>
            </a:r>
            <a:r>
              <a:rPr lang="es-ES" dirty="0" err="1">
                <a:solidFill>
                  <a:schemeClr val="tx1">
                    <a:lumMod val="65000"/>
                  </a:schemeClr>
                </a:solidFill>
              </a:rPr>
              <a:t>Suau</a:t>
            </a:r>
            <a:endParaRPr lang="es-ES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es-ES" dirty="0" err="1">
                <a:solidFill>
                  <a:schemeClr val="tx1">
                    <a:lumMod val="65000"/>
                  </a:schemeClr>
                </a:solidFill>
              </a:rPr>
              <a:t>Bernat</a:t>
            </a:r>
            <a:r>
              <a:rPr lang="es-ES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tx1">
                    <a:lumMod val="65000"/>
                  </a:schemeClr>
                </a:solidFill>
              </a:rPr>
              <a:t>Casañas</a:t>
            </a:r>
            <a:r>
              <a:rPr lang="es-ES" dirty="0" smtClean="0">
                <a:solidFill>
                  <a:schemeClr val="tx1">
                    <a:lumMod val="65000"/>
                  </a:schemeClr>
                </a:solidFill>
              </a:rPr>
              <a:t>				</a:t>
            </a:r>
            <a:r>
              <a:rPr lang="es-ES" dirty="0">
                <a:solidFill>
                  <a:schemeClr val="tx1">
                    <a:lumMod val="65000"/>
                  </a:schemeClr>
                </a:solidFill>
              </a:rPr>
              <a:t> Jordi Pardo</a:t>
            </a:r>
          </a:p>
          <a:p>
            <a:r>
              <a:rPr lang="es-ES" dirty="0" smtClean="0">
                <a:solidFill>
                  <a:schemeClr val="tx1">
                    <a:lumMod val="65000"/>
                  </a:schemeClr>
                </a:solidFill>
              </a:rPr>
              <a:t>					</a:t>
            </a:r>
            <a:endParaRPr lang="es-ES" dirty="0"/>
          </a:p>
          <a:p>
            <a:endParaRPr lang="es-ES" dirty="0" smtClean="0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54" y="200527"/>
            <a:ext cx="1137700" cy="113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2085474" y="1312278"/>
            <a:ext cx="7716253" cy="2862322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3600" b="1" dirty="0" smtClean="0"/>
              <a:t>Play </a:t>
            </a:r>
            <a:r>
              <a:rPr lang="es-ES" sz="3600" b="1" dirty="0" err="1" smtClean="0"/>
              <a:t>Testing</a:t>
            </a:r>
            <a:endParaRPr lang="es-ES" sz="3600" b="1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sz="3600" b="1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3600" b="1" dirty="0" smtClean="0"/>
              <a:t>Recorrido Cognitivo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sz="3600" b="1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sz="3600" b="1" dirty="0" err="1" smtClean="0"/>
              <a:t>Evaluació</a:t>
            </a:r>
            <a:r>
              <a:rPr lang="es-ES" sz="3600" b="1" dirty="0" smtClean="0"/>
              <a:t> </a:t>
            </a:r>
            <a:r>
              <a:rPr lang="es-ES" sz="3600" b="1" dirty="0" smtClean="0"/>
              <a:t>Heurística</a:t>
            </a:r>
            <a:endParaRPr lang="es-ES" sz="36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642" y="3531031"/>
            <a:ext cx="689810" cy="689810"/>
          </a:xfrm>
          <a:prstGeom prst="rect">
            <a:avLst/>
          </a:prstGeom>
        </p:spPr>
      </p:pic>
      <p:pic>
        <p:nvPicPr>
          <p:cNvPr id="8" name="Marcador de contenido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642" y="1312278"/>
            <a:ext cx="698757" cy="68838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840" y="2428531"/>
            <a:ext cx="633414" cy="6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42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	Play </a:t>
            </a:r>
            <a:r>
              <a:rPr lang="es-ES" dirty="0" err="1" smtClean="0"/>
              <a:t>Testing</a:t>
            </a:r>
            <a:r>
              <a:rPr lang="es-ES" dirty="0" smtClean="0"/>
              <a:t>: 		</a:t>
            </a:r>
            <a:r>
              <a:rPr lang="es-ES" sz="2400" dirty="0" err="1" smtClean="0"/>
              <a:t>President</a:t>
            </a:r>
            <a:r>
              <a:rPr lang="es-ES" sz="2400" dirty="0" smtClean="0"/>
              <a:t> </a:t>
            </a:r>
            <a:r>
              <a:rPr lang="es-ES" sz="2400" dirty="0" err="1" smtClean="0"/>
              <a:t>Simualtor</a:t>
            </a:r>
            <a:r>
              <a:rPr lang="es-ES" sz="2400" dirty="0" smtClean="0"/>
              <a:t> Lite</a:t>
            </a:r>
            <a:endParaRPr lang="es-ES" sz="2400" dirty="0"/>
          </a:p>
        </p:txBody>
      </p:sp>
      <p:pic>
        <p:nvPicPr>
          <p:cNvPr id="2050" name="Picture 2" descr="Image result for citm upc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512" y="145158"/>
            <a:ext cx="1913857" cy="58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Marcador de contenido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0" y="729258"/>
            <a:ext cx="698757" cy="68838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C78A5EA7-B228-467A-882B-54E058556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864" y="2032875"/>
            <a:ext cx="4916505" cy="24582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E8FF4B-8681-436A-A0F4-18C9211E33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864" y="3877238"/>
            <a:ext cx="4916505" cy="245825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10000" y="2992582"/>
            <a:ext cx="4493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 err="1" smtClean="0"/>
              <a:t>Confusió</a:t>
            </a:r>
            <a:r>
              <a:rPr lang="es-ES" dirty="0" smtClean="0"/>
              <a:t> mapa y </a:t>
            </a:r>
            <a:r>
              <a:rPr lang="es-ES" dirty="0" err="1" smtClean="0"/>
              <a:t>news</a:t>
            </a: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Les estrelles no es </a:t>
            </a:r>
            <a:r>
              <a:rPr lang="es-ES" dirty="0" err="1" smtClean="0"/>
              <a:t>perceben</a:t>
            </a:r>
            <a:r>
              <a:rPr lang="es-ES" dirty="0" smtClean="0"/>
              <a:t> </a:t>
            </a:r>
            <a:r>
              <a:rPr lang="es-ES" dirty="0" err="1" smtClean="0"/>
              <a:t>com</a:t>
            </a:r>
            <a:r>
              <a:rPr lang="es-ES" dirty="0" smtClean="0"/>
              <a:t> </a:t>
            </a:r>
            <a:r>
              <a:rPr lang="es-ES" dirty="0" err="1" smtClean="0"/>
              <a:t>ho</a:t>
            </a:r>
            <a:r>
              <a:rPr lang="es-ES" dirty="0" smtClean="0"/>
              <a:t> han de </a:t>
            </a:r>
            <a:r>
              <a:rPr lang="es-ES" dirty="0" err="1" smtClean="0"/>
              <a:t>fer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998658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 dirty="0" smtClean="0"/>
              <a:t>	Play </a:t>
            </a:r>
            <a:r>
              <a:rPr lang="es-ES" dirty="0" err="1" smtClean="0"/>
              <a:t>Testing</a:t>
            </a:r>
            <a:r>
              <a:rPr lang="es-ES" dirty="0" smtClean="0"/>
              <a:t>: 		</a:t>
            </a:r>
            <a:r>
              <a:rPr lang="es-ES" sz="2400" dirty="0" err="1" smtClean="0"/>
              <a:t>President</a:t>
            </a:r>
            <a:r>
              <a:rPr lang="es-ES" sz="2400" dirty="0" smtClean="0"/>
              <a:t> </a:t>
            </a:r>
            <a:r>
              <a:rPr lang="es-ES" sz="2400" dirty="0" err="1" smtClean="0"/>
              <a:t>Simualtor</a:t>
            </a:r>
            <a:r>
              <a:rPr lang="es-ES" sz="2400" dirty="0" smtClean="0"/>
              <a:t> Lite</a:t>
            </a:r>
            <a:endParaRPr lang="es-ES" sz="2400" dirty="0"/>
          </a:p>
        </p:txBody>
      </p:sp>
      <p:pic>
        <p:nvPicPr>
          <p:cNvPr id="6" name="Picture 2" descr="Image result for citm upc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512" y="145158"/>
            <a:ext cx="1913857" cy="58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Marcador de contenido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0" y="729258"/>
            <a:ext cx="698757" cy="68838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8" name="CuadroTexto 7"/>
          <p:cNvSpPr txBox="1"/>
          <p:nvPr/>
        </p:nvSpPr>
        <p:spPr>
          <a:xfrm>
            <a:off x="810000" y="2992582"/>
            <a:ext cx="4493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 smtClean="0"/>
              <a:t>Tutorial </a:t>
            </a:r>
            <a:r>
              <a:rPr lang="es-ES" dirty="0" err="1" smtClean="0"/>
              <a:t>massa</a:t>
            </a:r>
            <a:r>
              <a:rPr lang="es-ES" dirty="0" smtClean="0"/>
              <a:t> </a:t>
            </a:r>
            <a:r>
              <a:rPr lang="es-ES" dirty="0" err="1" smtClean="0"/>
              <a:t>llarg</a:t>
            </a: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Error a </a:t>
            </a:r>
            <a:r>
              <a:rPr lang="es-ES" dirty="0" err="1" smtClean="0"/>
              <a:t>l’hora</a:t>
            </a:r>
            <a:r>
              <a:rPr lang="es-ES" dirty="0" smtClean="0"/>
              <a:t> de </a:t>
            </a:r>
            <a:r>
              <a:rPr lang="es-ES" dirty="0" err="1" smtClean="0"/>
              <a:t>percebre</a:t>
            </a:r>
            <a:r>
              <a:rPr lang="es-ES" dirty="0" smtClean="0"/>
              <a:t> </a:t>
            </a:r>
            <a:r>
              <a:rPr lang="es-ES" dirty="0" err="1" smtClean="0"/>
              <a:t>els</a:t>
            </a:r>
            <a:r>
              <a:rPr lang="es-ES" dirty="0" smtClean="0"/>
              <a:t> </a:t>
            </a:r>
            <a:r>
              <a:rPr lang="es-ES" dirty="0" err="1" smtClean="0"/>
              <a:t>significants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336" y="2310938"/>
            <a:ext cx="3569144" cy="178457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0" y="2310938"/>
            <a:ext cx="3538889" cy="176944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336" y="4071175"/>
            <a:ext cx="3569144" cy="178457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54"/>
          <a:stretch/>
        </p:blipFill>
        <p:spPr>
          <a:xfrm>
            <a:off x="8412480" y="4095511"/>
            <a:ext cx="3538889" cy="17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3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	Recorrido Cognitivo:		</a:t>
            </a:r>
            <a:r>
              <a:rPr lang="es-ES" sz="2400" dirty="0" err="1" smtClean="0"/>
              <a:t>Lines</a:t>
            </a:r>
            <a:endParaRPr lang="es-ES" sz="2400" dirty="0"/>
          </a:p>
        </p:txBody>
      </p:sp>
      <p:pic>
        <p:nvPicPr>
          <p:cNvPr id="4" name="Picture 2" descr="Image result for citm upc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512" y="145158"/>
            <a:ext cx="1913857" cy="58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93" y="787823"/>
            <a:ext cx="633414" cy="62981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773" y="4379411"/>
            <a:ext cx="3782451" cy="212762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854" y="2080272"/>
            <a:ext cx="3732578" cy="20995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918" y="4379410"/>
            <a:ext cx="3782451" cy="212762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10000" y="2713858"/>
            <a:ext cx="71881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 smtClean="0"/>
              <a:t>Distinción </a:t>
            </a:r>
            <a:r>
              <a:rPr lang="es-ES" dirty="0"/>
              <a:t>entre menús </a:t>
            </a:r>
            <a:endParaRPr lang="es-ES" dirty="0" smtClean="0"/>
          </a:p>
          <a:p>
            <a:pPr marL="342900" lvl="0" indent="-342900">
              <a:buFont typeface="+mj-lt"/>
              <a:buAutoNum type="arabicPeriod"/>
            </a:pPr>
            <a:r>
              <a:rPr lang="es-ES" dirty="0"/>
              <a:t>Ofrecer un o dos niveles más de </a:t>
            </a:r>
            <a:r>
              <a:rPr lang="es-ES" dirty="0" smtClean="0"/>
              <a:t>tutorial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Apartado </a:t>
            </a:r>
            <a:r>
              <a:rPr lang="es-ES" dirty="0"/>
              <a:t>en el menú principal enfocado a las </a:t>
            </a:r>
            <a:r>
              <a:rPr lang="es-ES" dirty="0" smtClean="0"/>
              <a:t>estadísticas </a:t>
            </a:r>
            <a:endParaRPr lang="es-ES" dirty="0"/>
          </a:p>
          <a:p>
            <a:pPr marL="342900" indent="-342900">
              <a:buFont typeface="+mj-lt"/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927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475" y="4482069"/>
            <a:ext cx="3762894" cy="21166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064" y="2118069"/>
            <a:ext cx="3762895" cy="2116628"/>
          </a:xfrm>
          <a:prstGeom prst="rect">
            <a:avLst/>
          </a:prstGeom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 dirty="0" smtClean="0"/>
              <a:t>	Recorrido Cognitivo:		</a:t>
            </a:r>
            <a:r>
              <a:rPr lang="es-ES" sz="2400" dirty="0" err="1" smtClean="0"/>
              <a:t>Lines</a:t>
            </a:r>
            <a:endParaRPr lang="es-ES" sz="2400" dirty="0"/>
          </a:p>
        </p:txBody>
      </p:sp>
      <p:pic>
        <p:nvPicPr>
          <p:cNvPr id="11" name="Picture 2" descr="Image result for citm upc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512" y="145158"/>
            <a:ext cx="1913857" cy="58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93" y="787823"/>
            <a:ext cx="633414" cy="62981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810001" y="2806449"/>
            <a:ext cx="5590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 smtClean="0"/>
              <a:t>Distinción </a:t>
            </a:r>
            <a:r>
              <a:rPr lang="es-ES" dirty="0"/>
              <a:t>entre menús </a:t>
            </a: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Modificar </a:t>
            </a:r>
            <a:r>
              <a:rPr lang="es-ES" dirty="0"/>
              <a:t>el sistema de menús sin cambiar demasiado el </a:t>
            </a:r>
            <a:r>
              <a:rPr lang="es-ES" dirty="0" err="1"/>
              <a:t>core</a:t>
            </a:r>
            <a:r>
              <a:rPr lang="es-E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O Poner </a:t>
            </a:r>
            <a:r>
              <a:rPr lang="es-ES" dirty="0"/>
              <a:t>el modo para daltónicos antes que de modo nocturno</a:t>
            </a:r>
          </a:p>
          <a:p>
            <a:pPr marL="342900" indent="-342900">
              <a:buFont typeface="+mj-lt"/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8933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780421" cy="970450"/>
          </a:xfrm>
        </p:spPr>
        <p:txBody>
          <a:bodyPr/>
          <a:lstStyle/>
          <a:p>
            <a:r>
              <a:rPr lang="es-ES" dirty="0" smtClean="0"/>
              <a:t>		</a:t>
            </a:r>
            <a:r>
              <a:rPr lang="es-ES" dirty="0" err="1" smtClean="0"/>
              <a:t>Evalaución</a:t>
            </a:r>
            <a:r>
              <a:rPr lang="es-ES" dirty="0" smtClean="0"/>
              <a:t> Heurística:			</a:t>
            </a:r>
            <a:r>
              <a:rPr lang="es-ES" sz="2400" dirty="0" smtClean="0"/>
              <a:t>Real </a:t>
            </a:r>
            <a:r>
              <a:rPr lang="es-ES" sz="2400" dirty="0" err="1" smtClean="0"/>
              <a:t>Gorilla</a:t>
            </a:r>
            <a:r>
              <a:rPr lang="es-ES" sz="2400" dirty="0" smtClean="0"/>
              <a:t> Simulator</a:t>
            </a:r>
            <a:endParaRPr lang="es-ES" sz="2400" dirty="0"/>
          </a:p>
        </p:txBody>
      </p:sp>
      <p:pic>
        <p:nvPicPr>
          <p:cNvPr id="4" name="Picture 2" descr="Image result for citm upc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512" y="145158"/>
            <a:ext cx="1913857" cy="58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9" y="727828"/>
            <a:ext cx="689810" cy="6898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4"/>
          <a:stretch/>
        </p:blipFill>
        <p:spPr>
          <a:xfrm>
            <a:off x="8982332" y="2248747"/>
            <a:ext cx="2969037" cy="1930221"/>
          </a:xfrm>
          <a:prstGeom prst="rect">
            <a:avLst/>
          </a:prstGeom>
        </p:spPr>
      </p:pic>
      <p:pic>
        <p:nvPicPr>
          <p:cNvPr id="7" name="Picture 14" descr="Image result for real gorilla simulato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9" t="383" r="-431" b="-383"/>
          <a:stretch/>
        </p:blipFill>
        <p:spPr bwMode="auto">
          <a:xfrm>
            <a:off x="8978099" y="4372950"/>
            <a:ext cx="2973270" cy="212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066" y="4368876"/>
            <a:ext cx="2701825" cy="210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9"/>
          <a:stretch/>
        </p:blipFill>
        <p:spPr>
          <a:xfrm>
            <a:off x="6145077" y="2248747"/>
            <a:ext cx="2701825" cy="193550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79679" y="2534670"/>
            <a:ext cx="429256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/>
              <a:t>El jugador </a:t>
            </a:r>
            <a:r>
              <a:rPr lang="es-ES" dirty="0" err="1"/>
              <a:t>rep</a:t>
            </a:r>
            <a:r>
              <a:rPr lang="es-ES" dirty="0"/>
              <a:t> recompenses </a:t>
            </a:r>
            <a:r>
              <a:rPr lang="es-ES" dirty="0" err="1"/>
              <a:t>significatives</a:t>
            </a:r>
            <a:r>
              <a:rPr lang="es-E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El </a:t>
            </a:r>
            <a:r>
              <a:rPr lang="es-ES" dirty="0" err="1"/>
              <a:t>joc</a:t>
            </a:r>
            <a:r>
              <a:rPr lang="es-ES" dirty="0"/>
              <a:t> no </a:t>
            </a:r>
            <a:r>
              <a:rPr lang="es-ES" dirty="0" err="1"/>
              <a:t>s’estanca</a:t>
            </a:r>
            <a:r>
              <a:rPr lang="es-ES" dirty="0"/>
              <a:t> i el jugador </a:t>
            </a:r>
            <a:r>
              <a:rPr lang="es-ES" dirty="0" err="1"/>
              <a:t>sent</a:t>
            </a:r>
            <a:r>
              <a:rPr lang="es-ES" dirty="0"/>
              <a:t> el </a:t>
            </a:r>
            <a:r>
              <a:rPr lang="es-ES" dirty="0" err="1"/>
              <a:t>progrés</a:t>
            </a:r>
            <a:r>
              <a:rPr lang="es-ES" dirty="0"/>
              <a:t> </a:t>
            </a: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La </a:t>
            </a:r>
            <a:r>
              <a:rPr lang="es-ES" dirty="0" err="1"/>
              <a:t>intel·ligència</a:t>
            </a:r>
            <a:r>
              <a:rPr lang="es-ES" dirty="0"/>
              <a:t> artificial </a:t>
            </a:r>
            <a:r>
              <a:rPr lang="es-ES" dirty="0" err="1"/>
              <a:t>és</a:t>
            </a:r>
            <a:r>
              <a:rPr lang="es-ES" dirty="0"/>
              <a:t> </a:t>
            </a:r>
            <a:r>
              <a:rPr lang="es-ES" dirty="0" err="1"/>
              <a:t>raonable</a:t>
            </a:r>
            <a:r>
              <a:rPr lang="es-ES" dirty="0"/>
              <a:t> i visible per el jugador, </a:t>
            </a:r>
            <a:r>
              <a:rPr lang="es-ES" dirty="0" err="1"/>
              <a:t>compleix</a:t>
            </a:r>
            <a:r>
              <a:rPr lang="es-ES" dirty="0"/>
              <a:t> les </a:t>
            </a:r>
            <a:r>
              <a:rPr lang="es-ES" dirty="0" err="1"/>
              <a:t>expectatives</a:t>
            </a:r>
            <a:r>
              <a:rPr lang="es-ES" dirty="0"/>
              <a:t> del jugador </a:t>
            </a:r>
            <a:r>
              <a:rPr lang="es-ES" dirty="0" err="1"/>
              <a:t>però</a:t>
            </a:r>
            <a:r>
              <a:rPr lang="es-ES" dirty="0"/>
              <a:t> </a:t>
            </a:r>
            <a:r>
              <a:rPr lang="es-ES" dirty="0" err="1"/>
              <a:t>tot</a:t>
            </a:r>
            <a:r>
              <a:rPr lang="es-ES" dirty="0"/>
              <a:t> i </a:t>
            </a:r>
            <a:r>
              <a:rPr lang="es-ES" dirty="0" err="1"/>
              <a:t>així</a:t>
            </a:r>
            <a:r>
              <a:rPr lang="es-ES" dirty="0"/>
              <a:t> </a:t>
            </a:r>
            <a:r>
              <a:rPr lang="es-ES" dirty="0" err="1"/>
              <a:t>és</a:t>
            </a:r>
            <a:r>
              <a:rPr lang="es-ES" dirty="0"/>
              <a:t> </a:t>
            </a:r>
            <a:r>
              <a:rPr lang="es-ES" dirty="0" smtClean="0"/>
              <a:t>imprevisible</a:t>
            </a:r>
          </a:p>
          <a:p>
            <a:pPr marL="342900" indent="-342900">
              <a:buFont typeface="+mj-lt"/>
              <a:buAutoNum type="arabicPeriod"/>
            </a:pP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Se li proporciona al jugador la </a:t>
            </a:r>
            <a:r>
              <a:rPr lang="es-ES" dirty="0" err="1"/>
              <a:t>capacitat</a:t>
            </a:r>
            <a:r>
              <a:rPr lang="es-ES" dirty="0"/>
              <a:t> de </a:t>
            </a:r>
            <a:r>
              <a:rPr lang="es-ES" dirty="0" err="1"/>
              <a:t>cometre</a:t>
            </a:r>
            <a:r>
              <a:rPr lang="es-ES" dirty="0"/>
              <a:t> </a:t>
            </a:r>
            <a:r>
              <a:rPr lang="es-ES" dirty="0" err="1"/>
              <a:t>errors</a:t>
            </a:r>
            <a:r>
              <a:rPr lang="es-ES" dirty="0"/>
              <a:t> i </a:t>
            </a:r>
            <a:r>
              <a:rPr lang="es-ES" dirty="0" err="1"/>
              <a:t>són</a:t>
            </a:r>
            <a:r>
              <a:rPr lang="es-ES" dirty="0"/>
              <a:t> </a:t>
            </a:r>
            <a:r>
              <a:rPr lang="es-ES" dirty="0" err="1"/>
              <a:t>càstigs</a:t>
            </a:r>
            <a:r>
              <a:rPr lang="es-ES" dirty="0"/>
              <a:t> comprensibles </a:t>
            </a:r>
          </a:p>
          <a:p>
            <a:pPr marL="342900" indent="-342900">
              <a:buFont typeface="+mj-lt"/>
              <a:buAutoNum type="arabicPeriod"/>
            </a:pP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7820" y="2134560"/>
            <a:ext cx="3628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/>
              <a:t>No es </a:t>
            </a:r>
            <a:r>
              <a:rPr lang="es-ES" sz="2000" b="1" dirty="0" err="1" smtClean="0"/>
              <a:t>compleix</a:t>
            </a:r>
            <a:endParaRPr lang="es-ES" sz="2000" b="1" dirty="0"/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600139"/>
              </p:ext>
            </p:extLst>
          </p:nvPr>
        </p:nvGraphicFramePr>
        <p:xfrm>
          <a:off x="4437421" y="2248745"/>
          <a:ext cx="1439610" cy="4451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79870">
                  <a:extLst>
                    <a:ext uri="{9D8B030D-6E8A-4147-A177-3AD203B41FA5}">
                      <a16:colId xmlns:a16="http://schemas.microsoft.com/office/drawing/2014/main" val="3837875818"/>
                    </a:ext>
                  </a:extLst>
                </a:gridCol>
                <a:gridCol w="479870">
                  <a:extLst>
                    <a:ext uri="{9D8B030D-6E8A-4147-A177-3AD203B41FA5}">
                      <a16:colId xmlns:a16="http://schemas.microsoft.com/office/drawing/2014/main" val="3803740559"/>
                    </a:ext>
                  </a:extLst>
                </a:gridCol>
                <a:gridCol w="479870">
                  <a:extLst>
                    <a:ext uri="{9D8B030D-6E8A-4147-A177-3AD203B41FA5}">
                      <a16:colId xmlns:a16="http://schemas.microsoft.com/office/drawing/2014/main" val="770585156"/>
                    </a:ext>
                  </a:extLst>
                </a:gridCol>
              </a:tblGrid>
              <a:tr h="1112828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8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401820"/>
                  </a:ext>
                </a:extLst>
              </a:tr>
              <a:tr h="1112828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10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8412249"/>
                  </a:ext>
                </a:extLst>
              </a:tr>
              <a:tr h="1112828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312862"/>
                  </a:ext>
                </a:extLst>
              </a:tr>
              <a:tr h="1112828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3092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7372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780421" cy="970450"/>
          </a:xfrm>
        </p:spPr>
        <p:txBody>
          <a:bodyPr/>
          <a:lstStyle/>
          <a:p>
            <a:r>
              <a:rPr lang="es-ES" dirty="0" smtClean="0"/>
              <a:t>		</a:t>
            </a:r>
            <a:r>
              <a:rPr lang="es-ES" dirty="0" err="1" smtClean="0"/>
              <a:t>Evalaución</a:t>
            </a:r>
            <a:r>
              <a:rPr lang="es-ES" dirty="0" smtClean="0"/>
              <a:t> Heurística:			</a:t>
            </a:r>
            <a:r>
              <a:rPr lang="es-ES" sz="2400" dirty="0" smtClean="0"/>
              <a:t>Real </a:t>
            </a:r>
            <a:r>
              <a:rPr lang="es-ES" sz="2400" dirty="0" err="1" smtClean="0"/>
              <a:t>Gorilla</a:t>
            </a:r>
            <a:r>
              <a:rPr lang="es-ES" sz="2400" dirty="0" smtClean="0"/>
              <a:t> Simulator</a:t>
            </a:r>
            <a:endParaRPr lang="es-ES" sz="2400" dirty="0"/>
          </a:p>
        </p:txBody>
      </p:sp>
      <p:pic>
        <p:nvPicPr>
          <p:cNvPr id="4" name="Picture 2" descr="Image result for citm upc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512" y="145158"/>
            <a:ext cx="1913857" cy="58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9" y="727828"/>
            <a:ext cx="689810" cy="68981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57185" y="2534670"/>
            <a:ext cx="417963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/>
              <a:t>Les </a:t>
            </a:r>
            <a:r>
              <a:rPr lang="es-ES" dirty="0" err="1"/>
              <a:t>mecàniques</a:t>
            </a:r>
            <a:r>
              <a:rPr lang="es-ES" dirty="0"/>
              <a:t> del </a:t>
            </a:r>
            <a:r>
              <a:rPr lang="es-ES" dirty="0" err="1"/>
              <a:t>joc</a:t>
            </a:r>
            <a:r>
              <a:rPr lang="es-ES" dirty="0"/>
              <a:t> </a:t>
            </a:r>
            <a:r>
              <a:rPr lang="es-ES" dirty="0" err="1"/>
              <a:t>són</a:t>
            </a:r>
            <a:r>
              <a:rPr lang="es-ES" dirty="0"/>
              <a:t> </a:t>
            </a:r>
            <a:r>
              <a:rPr lang="es-ES" dirty="0" err="1"/>
              <a:t>naturals</a:t>
            </a:r>
            <a:r>
              <a:rPr lang="es-ES" dirty="0"/>
              <a:t> i </a:t>
            </a:r>
            <a:r>
              <a:rPr lang="es-ES" dirty="0" err="1"/>
              <a:t>tenen</a:t>
            </a:r>
            <a:r>
              <a:rPr lang="es-ES" dirty="0"/>
              <a:t> un pes i </a:t>
            </a:r>
            <a:r>
              <a:rPr lang="es-ES" dirty="0" err="1"/>
              <a:t>moment</a:t>
            </a:r>
            <a:r>
              <a:rPr lang="es-ES" dirty="0"/>
              <a:t> </a:t>
            </a:r>
            <a:r>
              <a:rPr lang="es-ES" dirty="0" err="1"/>
              <a:t>correcte</a:t>
            </a:r>
            <a:r>
              <a:rPr lang="es-ES" dirty="0"/>
              <a:t>. A </a:t>
            </a:r>
            <a:r>
              <a:rPr lang="es-ES" dirty="0" err="1"/>
              <a:t>més</a:t>
            </a:r>
            <a:r>
              <a:rPr lang="es-ES" dirty="0"/>
              <a:t>, </a:t>
            </a:r>
            <a:r>
              <a:rPr lang="es-ES" dirty="0" err="1"/>
              <a:t>són</a:t>
            </a:r>
            <a:r>
              <a:rPr lang="es-ES" dirty="0"/>
              <a:t> </a:t>
            </a:r>
            <a:r>
              <a:rPr lang="es-ES" dirty="0" err="1"/>
              <a:t>apropiades</a:t>
            </a:r>
            <a:r>
              <a:rPr lang="es-ES" dirty="0"/>
              <a:t> per la </a:t>
            </a:r>
            <a:r>
              <a:rPr lang="es-ES" dirty="0" err="1"/>
              <a:t>situació</a:t>
            </a:r>
            <a:r>
              <a:rPr lang="es-ES" dirty="0"/>
              <a:t> que el jugador té </a:t>
            </a:r>
            <a:r>
              <a:rPr lang="es-ES" dirty="0" err="1" smtClean="0"/>
              <a:t>davant</a:t>
            </a: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" dirty="0" err="1"/>
              <a:t>Els</a:t>
            </a:r>
            <a:r>
              <a:rPr lang="es-ES" dirty="0"/>
              <a:t> </a:t>
            </a:r>
            <a:r>
              <a:rPr lang="es-ES" dirty="0" err="1"/>
              <a:t>efectes</a:t>
            </a:r>
            <a:r>
              <a:rPr lang="es-ES" dirty="0"/>
              <a:t> </a:t>
            </a:r>
            <a:r>
              <a:rPr lang="es-ES" dirty="0" err="1"/>
              <a:t>acústics</a:t>
            </a:r>
            <a:r>
              <a:rPr lang="es-ES" dirty="0"/>
              <a:t> i </a:t>
            </a:r>
            <a:r>
              <a:rPr lang="es-ES" dirty="0" err="1"/>
              <a:t>visuals</a:t>
            </a:r>
            <a:r>
              <a:rPr lang="es-ES" dirty="0"/>
              <a:t> </a:t>
            </a:r>
            <a:r>
              <a:rPr lang="es-ES" dirty="0" err="1"/>
              <a:t>desperten</a:t>
            </a:r>
            <a:r>
              <a:rPr lang="es-ES" dirty="0"/>
              <a:t> </a:t>
            </a:r>
            <a:r>
              <a:rPr lang="es-ES" dirty="0" err="1"/>
              <a:t>l’interès</a:t>
            </a:r>
            <a:r>
              <a:rPr lang="es-ES" dirty="0"/>
              <a:t> i proporcionen </a:t>
            </a:r>
            <a:r>
              <a:rPr lang="es-ES" dirty="0" err="1"/>
              <a:t>retroalimentació</a:t>
            </a:r>
            <a:r>
              <a:rPr lang="es-ES" dirty="0"/>
              <a:t> significativa en el </a:t>
            </a:r>
            <a:r>
              <a:rPr lang="es-ES" dirty="0" err="1"/>
              <a:t>moment</a:t>
            </a:r>
            <a:r>
              <a:rPr lang="es-ES" dirty="0"/>
              <a:t> </a:t>
            </a:r>
            <a:r>
              <a:rPr lang="es-ES" dirty="0" err="1"/>
              <a:t>adequat</a:t>
            </a:r>
            <a:r>
              <a:rPr lang="es-E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El </a:t>
            </a:r>
            <a:r>
              <a:rPr lang="es-ES" dirty="0" err="1"/>
              <a:t>joc</a:t>
            </a:r>
            <a:r>
              <a:rPr lang="es-ES" dirty="0"/>
              <a:t> </a:t>
            </a:r>
            <a:r>
              <a:rPr lang="es-ES" dirty="0" err="1"/>
              <a:t>permet</a:t>
            </a:r>
            <a:r>
              <a:rPr lang="es-ES" dirty="0"/>
              <a:t> un </a:t>
            </a:r>
            <a:r>
              <a:rPr lang="es-ES" dirty="0" err="1"/>
              <a:t>nivell</a:t>
            </a:r>
            <a:r>
              <a:rPr lang="es-ES" dirty="0"/>
              <a:t> </a:t>
            </a:r>
            <a:r>
              <a:rPr lang="es-ES" dirty="0" err="1"/>
              <a:t>adequat</a:t>
            </a:r>
            <a:r>
              <a:rPr lang="es-ES" dirty="0"/>
              <a:t> de </a:t>
            </a:r>
            <a:r>
              <a:rPr lang="es-ES" dirty="0" err="1"/>
              <a:t>personalització</a:t>
            </a:r>
            <a:r>
              <a:rPr lang="es-ES" dirty="0"/>
              <a:t> en </a:t>
            </a:r>
            <a:r>
              <a:rPr lang="es-ES" dirty="0" err="1"/>
              <a:t>relació</a:t>
            </a:r>
            <a:r>
              <a:rPr lang="es-ES" dirty="0"/>
              <a:t> </a:t>
            </a:r>
            <a:r>
              <a:rPr lang="es-ES" dirty="0" err="1"/>
              <a:t>amb</a:t>
            </a:r>
            <a:r>
              <a:rPr lang="es-ES" dirty="0"/>
              <a:t> </a:t>
            </a:r>
            <a:r>
              <a:rPr lang="es-ES" dirty="0" err="1"/>
              <a:t>diferents</a:t>
            </a:r>
            <a:r>
              <a:rPr lang="es-ES" dirty="0"/>
              <a:t> </a:t>
            </a:r>
            <a:r>
              <a:rPr lang="es-ES" dirty="0" err="1" smtClean="0"/>
              <a:t>aspectes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7820" y="2134560"/>
            <a:ext cx="3628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/>
              <a:t>No es </a:t>
            </a:r>
            <a:r>
              <a:rPr lang="es-ES" sz="2000" b="1" dirty="0" err="1" smtClean="0"/>
              <a:t>compleix</a:t>
            </a:r>
            <a:endParaRPr lang="es-ES" sz="2000" b="1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4"/>
          <a:stretch/>
        </p:blipFill>
        <p:spPr>
          <a:xfrm>
            <a:off x="8982332" y="2248747"/>
            <a:ext cx="2969037" cy="1930221"/>
          </a:xfrm>
          <a:prstGeom prst="rect">
            <a:avLst/>
          </a:prstGeom>
        </p:spPr>
      </p:pic>
      <p:pic>
        <p:nvPicPr>
          <p:cNvPr id="17" name="Picture 14" descr="Image result for real gorilla simulato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9" t="383" r="-431" b="-383"/>
          <a:stretch/>
        </p:blipFill>
        <p:spPr bwMode="auto">
          <a:xfrm>
            <a:off x="8978099" y="4372950"/>
            <a:ext cx="2973270" cy="212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066" y="4368876"/>
            <a:ext cx="2701825" cy="210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9"/>
          <a:stretch/>
        </p:blipFill>
        <p:spPr>
          <a:xfrm>
            <a:off x="6145077" y="2248747"/>
            <a:ext cx="2701825" cy="1935506"/>
          </a:xfrm>
          <a:prstGeom prst="rect">
            <a:avLst/>
          </a:prstGeom>
        </p:spPr>
      </p:pic>
      <p:graphicFrame>
        <p:nvGraphicFramePr>
          <p:cNvPr id="20" name="Tab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643984"/>
              </p:ext>
            </p:extLst>
          </p:nvPr>
        </p:nvGraphicFramePr>
        <p:xfrm>
          <a:off x="4437421" y="2248745"/>
          <a:ext cx="1439610" cy="453324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79870">
                  <a:extLst>
                    <a:ext uri="{9D8B030D-6E8A-4147-A177-3AD203B41FA5}">
                      <a16:colId xmlns:a16="http://schemas.microsoft.com/office/drawing/2014/main" val="3837875818"/>
                    </a:ext>
                  </a:extLst>
                </a:gridCol>
                <a:gridCol w="479870">
                  <a:extLst>
                    <a:ext uri="{9D8B030D-6E8A-4147-A177-3AD203B41FA5}">
                      <a16:colId xmlns:a16="http://schemas.microsoft.com/office/drawing/2014/main" val="3803740559"/>
                    </a:ext>
                  </a:extLst>
                </a:gridCol>
                <a:gridCol w="479870">
                  <a:extLst>
                    <a:ext uri="{9D8B030D-6E8A-4147-A177-3AD203B41FA5}">
                      <a16:colId xmlns:a16="http://schemas.microsoft.com/office/drawing/2014/main" val="770585156"/>
                    </a:ext>
                  </a:extLst>
                </a:gridCol>
              </a:tblGrid>
              <a:tr h="1511081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401820"/>
                  </a:ext>
                </a:extLst>
              </a:tr>
              <a:tr h="1511081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8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8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8412249"/>
                  </a:ext>
                </a:extLst>
              </a:tr>
              <a:tr h="1511081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312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325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780421" cy="970450"/>
          </a:xfrm>
        </p:spPr>
        <p:txBody>
          <a:bodyPr/>
          <a:lstStyle/>
          <a:p>
            <a:r>
              <a:rPr lang="es-ES" dirty="0" err="1" smtClean="0"/>
              <a:t>Conclusió</a:t>
            </a:r>
            <a:endParaRPr lang="es-ES" sz="2400" dirty="0"/>
          </a:p>
        </p:txBody>
      </p:sp>
      <p:pic>
        <p:nvPicPr>
          <p:cNvPr id="6" name="Picture 2" descr="Image result for citm upc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512" y="145158"/>
            <a:ext cx="1913857" cy="58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8240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Ci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181</TotalTime>
  <Words>216</Words>
  <Application>Microsoft Office PowerPoint</Application>
  <PresentationFormat>Panorámica</PresentationFormat>
  <Paragraphs>61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Century Gothic</vt:lpstr>
      <vt:lpstr>Courier New</vt:lpstr>
      <vt:lpstr>Wingdings 2</vt:lpstr>
      <vt:lpstr>Citable</vt:lpstr>
      <vt:lpstr>Interacció i Disseny d’Interfícies</vt:lpstr>
      <vt:lpstr> Play Testing:   President Simualtor Lite</vt:lpstr>
      <vt:lpstr> Play Testing:   President Simualtor Lite</vt:lpstr>
      <vt:lpstr> Recorrido Cognitivo:  Lines</vt:lpstr>
      <vt:lpstr> Recorrido Cognitivo:  Lines</vt:lpstr>
      <vt:lpstr>  Evalaución Heurística:   Real Gorilla Simulator</vt:lpstr>
      <vt:lpstr>  Evalaución Heurística:   Real Gorilla Simulator</vt:lpstr>
      <vt:lpstr>Conclusió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Interacció i Disseny d’Interfícies</dc:title>
  <dc:creator>Eudald Garrofé Flix</dc:creator>
  <cp:lastModifiedBy>Bernat Casañas Masip</cp:lastModifiedBy>
  <cp:revision>13</cp:revision>
  <dcterms:created xsi:type="dcterms:W3CDTF">2019-12-16T15:07:17Z</dcterms:created>
  <dcterms:modified xsi:type="dcterms:W3CDTF">2019-12-16T18:14:34Z</dcterms:modified>
</cp:coreProperties>
</file>